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Agrandir" charset="1" panose="00000500000000000000"/>
      <p:regular r:id="rId22"/>
    </p:embeddedFont>
    <p:embeddedFont>
      <p:font typeface="Agrandir Bold" charset="1" panose="0000080000000000000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gif" Type="http://schemas.openxmlformats.org/officeDocument/2006/relationships/image"/><Relationship Id="rId3" Target="../media/image2.gif" Type="http://schemas.openxmlformats.org/officeDocument/2006/relationships/image"/><Relationship Id="rId4" Target="../media/image3.gif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6.png" Type="http://schemas.openxmlformats.org/officeDocument/2006/relationships/image"/><Relationship Id="rId5" Target="../media/image2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1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Relationship Id="rId6" Target="../media/image34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gif" Type="http://schemas.openxmlformats.org/officeDocument/2006/relationships/image"/><Relationship Id="rId3" Target="../media/image1.gif" Type="http://schemas.openxmlformats.org/officeDocument/2006/relationships/image"/><Relationship Id="rId4" Target="../media/image36.gif" Type="http://schemas.openxmlformats.org/officeDocument/2006/relationships/image"/><Relationship Id="rId5" Target="../media/image37.gif" Type="http://schemas.openxmlformats.org/officeDocument/2006/relationships/image"/><Relationship Id="rId6" Target="../media/image3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gif" Type="http://schemas.openxmlformats.org/officeDocument/2006/relationships/image"/><Relationship Id="rId3" Target="../media/image8.gif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2.png" Type="http://schemas.openxmlformats.org/officeDocument/2006/relationships/image"/><Relationship Id="rId4" Target="../media/image13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6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21.png" Type="http://schemas.openxmlformats.org/officeDocument/2006/relationships/image"/><Relationship Id="rId5" Target="../media/image22.png" Type="http://schemas.openxmlformats.org/officeDocument/2006/relationships/image"/><Relationship Id="rId6" Target="../media/image7.gif" Type="http://schemas.openxmlformats.org/officeDocument/2006/relationships/image"/><Relationship Id="rId7" Target="../media/image23.png" Type="http://schemas.openxmlformats.org/officeDocument/2006/relationships/image"/><Relationship Id="rId8" Target="../media/image8.gif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-10800000">
            <a:off x="6333452" y="-1797179"/>
            <a:ext cx="15735219" cy="13881357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2014785" y="3857392"/>
            <a:ext cx="14258429" cy="25920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71"/>
              </a:lnSpc>
            </a:pPr>
            <a:r>
              <a:rPr lang="en-US" sz="87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Oficina de Pacote Web</a:t>
            </a:r>
          </a:p>
          <a:p>
            <a:pPr algn="ctr">
              <a:lnSpc>
                <a:spcPts val="8800"/>
              </a:lnSpc>
            </a:pPr>
            <a:r>
              <a:rPr lang="en-US" sz="8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(HTML + CSS + PHP + JSON)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353385" y="6811508"/>
            <a:ext cx="11581231" cy="1062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19"/>
              </a:lnSpc>
            </a:pPr>
            <a:r>
              <a:rPr lang="en-US" sz="279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Alunos: Luisa Stellet, João Lucas Pontes e Maria Eduarda de Oliveira</a:t>
            </a:r>
          </a:p>
          <a:p>
            <a:pPr algn="l">
              <a:lnSpc>
                <a:spcPts val="3919"/>
              </a:lnSpc>
              <a:spcBef>
                <a:spcPct val="0"/>
              </a:spcBef>
            </a:pP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>
            <a:alphaModFix amt="50000"/>
          </a:blip>
          <a:srcRect l="0" t="0" r="0" b="0"/>
          <a:stretch>
            <a:fillRect/>
          </a:stretch>
        </p:blipFill>
        <p:spPr>
          <a:xfrm flipH="false" flipV="false" rot="0">
            <a:off x="-2318726" y="-376453"/>
            <a:ext cx="9743013" cy="1709948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-7199120">
            <a:off x="-2896988" y="-1002021"/>
            <a:ext cx="5793977" cy="5895448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013472" y="1345628"/>
            <a:ext cx="12261056" cy="600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XV Semana de Telecomunicações - Universidade Federal Fluminense 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4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24226" y="8389860"/>
            <a:ext cx="6439547" cy="868440"/>
            <a:chOff x="0" y="0"/>
            <a:chExt cx="8586063" cy="115792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634311" y="147159"/>
              <a:ext cx="6951752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Vamos estilizar o nosso site.</a:t>
              </a:r>
            </a:p>
          </p:txBody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351305" y="37089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3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265556" y="1028700"/>
            <a:ext cx="11756888" cy="6801180"/>
          </a:xfrm>
          <a:custGeom>
            <a:avLst/>
            <a:gdLst/>
            <a:ahLst/>
            <a:cxnLst/>
            <a:rect r="r" b="b" t="t" l="l"/>
            <a:pathLst>
              <a:path h="6801180" w="11756888">
                <a:moveTo>
                  <a:pt x="0" y="0"/>
                </a:moveTo>
                <a:lnTo>
                  <a:pt x="11756888" y="0"/>
                </a:lnTo>
                <a:lnTo>
                  <a:pt x="11756888" y="6801180"/>
                </a:lnTo>
                <a:lnTo>
                  <a:pt x="0" y="6801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7614" r="-1549" b="0"/>
            </a:stretch>
          </a:blipFill>
        </p:spPr>
      </p:sp>
    </p:spTree>
  </p:cSld>
  <p:clrMapOvr>
    <a:masterClrMapping/>
  </p:clrMapOvr>
  <p:transition spd="slow">
    <p:fade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4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98885" y="675136"/>
            <a:ext cx="6907145" cy="868440"/>
            <a:chOff x="0" y="0"/>
            <a:chExt cx="9209527" cy="11579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634311" y="147159"/>
              <a:ext cx="7575216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b="true" sz="2999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Entendendo sobre o JSON</a:t>
              </a: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: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351305" y="37089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1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498885" y="5398277"/>
            <a:ext cx="6907145" cy="868440"/>
            <a:chOff x="0" y="0"/>
            <a:chExt cx="9209527" cy="1157920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1634311" y="147159"/>
              <a:ext cx="7575216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b="true" sz="2999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Vantagens do JSON:</a:t>
              </a:r>
            </a:p>
          </p:txBody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9" id="9"/>
            <p:cNvSpPr txBox="true"/>
            <p:nvPr/>
          </p:nvSpPr>
          <p:spPr>
            <a:xfrm rot="0">
              <a:off x="351305" y="37089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2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7136245" y="2806406"/>
            <a:ext cx="4015510" cy="2381407"/>
          </a:xfrm>
          <a:custGeom>
            <a:avLst/>
            <a:gdLst/>
            <a:ahLst/>
            <a:cxnLst/>
            <a:rect r="r" b="b" t="t" l="l"/>
            <a:pathLst>
              <a:path h="2381407" w="4015510">
                <a:moveTo>
                  <a:pt x="0" y="0"/>
                </a:moveTo>
                <a:lnTo>
                  <a:pt x="4015510" y="0"/>
                </a:lnTo>
                <a:lnTo>
                  <a:pt x="4015510" y="2381406"/>
                </a:lnTo>
                <a:lnTo>
                  <a:pt x="0" y="23814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449248" y="7405652"/>
            <a:ext cx="7230804" cy="2432794"/>
          </a:xfrm>
          <a:custGeom>
            <a:avLst/>
            <a:gdLst/>
            <a:ahLst/>
            <a:cxnLst/>
            <a:rect r="r" b="b" t="t" l="l"/>
            <a:pathLst>
              <a:path h="2432794" w="7230804">
                <a:moveTo>
                  <a:pt x="0" y="0"/>
                </a:moveTo>
                <a:lnTo>
                  <a:pt x="7230804" y="0"/>
                </a:lnTo>
                <a:lnTo>
                  <a:pt x="7230804" y="2432794"/>
                </a:lnTo>
                <a:lnTo>
                  <a:pt x="0" y="24327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500119" y="4827949"/>
            <a:ext cx="3379510" cy="1756428"/>
            <a:chOff x="0" y="0"/>
            <a:chExt cx="4506014" cy="2341904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190500"/>
              <a:ext cx="4506014" cy="1600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399"/>
                </a:lnSpc>
              </a:pPr>
              <a:r>
                <a:rPr lang="en-US" sz="6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4. JSON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652506"/>
              <a:ext cx="4506014" cy="689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6724618" y="1438801"/>
            <a:ext cx="10366318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Um formato de arquivo de armazenamento de dados de forma simples, organizada e seguindo regras específicas. É muito utilizado, já que independe de linguagem de programação.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514891" y="3061357"/>
            <a:ext cx="5895936" cy="146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Todo arquivo JSON começa e termina com { }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Temos uma sequência de pares chave-valor.</a:t>
            </a:r>
          </a:p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O valor da chave “aniversário” é um outro objeto, com seus pares chave-valor.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658438" y="6185501"/>
            <a:ext cx="10812425" cy="10736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27482" indent="-213741" lvl="1">
              <a:lnSpc>
                <a:spcPts val="2771"/>
              </a:lnSpc>
              <a:buFont typeface="Arial"/>
              <a:buChar char="•"/>
            </a:pPr>
            <a:r>
              <a:rPr lang="en-US" sz="197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É simples identificar o que está ocorrendo dentro de um arquivo JSON, por conta da sua estrutura hierárquica e bem definida. A maior parte das linguagens já possuem funções que lidam bem com os arquivos JSON e isso ocorre no PHP, por exemplo.</a:t>
            </a:r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4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27504" y="8389860"/>
            <a:ext cx="8432991" cy="868440"/>
            <a:chOff x="0" y="0"/>
            <a:chExt cx="11243988" cy="115792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634311" y="147159"/>
              <a:ext cx="9609677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Vamos montar nosso banco de dados.</a:t>
              </a:r>
            </a:p>
          </p:txBody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351305" y="37089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4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4292792" y="776475"/>
            <a:ext cx="9702417" cy="7309839"/>
          </a:xfrm>
          <a:custGeom>
            <a:avLst/>
            <a:gdLst/>
            <a:ahLst/>
            <a:cxnLst/>
            <a:rect r="r" b="b" t="t" l="l"/>
            <a:pathLst>
              <a:path h="7309839" w="9702417">
                <a:moveTo>
                  <a:pt x="0" y="0"/>
                </a:moveTo>
                <a:lnTo>
                  <a:pt x="9702416" y="0"/>
                </a:lnTo>
                <a:lnTo>
                  <a:pt x="9702416" y="7309839"/>
                </a:lnTo>
                <a:lnTo>
                  <a:pt x="0" y="73098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fade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4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0445" y="4837723"/>
            <a:ext cx="5433549" cy="1756428"/>
            <a:chOff x="0" y="0"/>
            <a:chExt cx="7244733" cy="234190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190500"/>
              <a:ext cx="7244733" cy="1600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3. PHP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652506"/>
              <a:ext cx="7244733" cy="689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482048" y="531122"/>
            <a:ext cx="6907145" cy="868440"/>
            <a:chOff x="0" y="0"/>
            <a:chExt cx="9209527" cy="11579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634311" y="147159"/>
              <a:ext cx="7575216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b="true" sz="2999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Um pouco sobre o PHP</a:t>
              </a: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: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351305" y="37089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482048" y="5227732"/>
            <a:ext cx="10156568" cy="868440"/>
            <a:chOff x="0" y="0"/>
            <a:chExt cx="13542091" cy="115792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1634311" y="147159"/>
              <a:ext cx="11907779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b="true" sz="2999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Como funciona a sua aplicação?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351305" y="37089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2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6571887" y="6037509"/>
            <a:ext cx="5144226" cy="3705641"/>
          </a:xfrm>
          <a:custGeom>
            <a:avLst/>
            <a:gdLst/>
            <a:ahLst/>
            <a:cxnLst/>
            <a:rect r="r" b="b" t="t" l="l"/>
            <a:pathLst>
              <a:path h="3705641" w="5144226">
                <a:moveTo>
                  <a:pt x="0" y="0"/>
                </a:moveTo>
                <a:lnTo>
                  <a:pt x="5144226" y="0"/>
                </a:lnTo>
                <a:lnTo>
                  <a:pt x="5144226" y="3705641"/>
                </a:lnTo>
                <a:lnTo>
                  <a:pt x="0" y="37056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286546" y="6343821"/>
            <a:ext cx="5121520" cy="2046322"/>
          </a:xfrm>
          <a:custGeom>
            <a:avLst/>
            <a:gdLst/>
            <a:ahLst/>
            <a:cxnLst/>
            <a:rect r="r" b="b" t="t" l="l"/>
            <a:pathLst>
              <a:path h="2046322" w="5121520">
                <a:moveTo>
                  <a:pt x="0" y="0"/>
                </a:moveTo>
                <a:lnTo>
                  <a:pt x="5121520" y="0"/>
                </a:lnTo>
                <a:lnTo>
                  <a:pt x="5121520" y="2046322"/>
                </a:lnTo>
                <a:lnTo>
                  <a:pt x="0" y="20463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6505745" y="3897559"/>
            <a:ext cx="8341561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É necessário um servidor web local, pode-se usar servidores locais como XAMPP, WAMP, MAMP ou baixar separadamente o Apache e o PHP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505745" y="1428463"/>
            <a:ext cx="8341561" cy="7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O PHP é uma linguagem de programação muito utilizada no front-end para produzir sites dinâmicos.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505745" y="2325934"/>
            <a:ext cx="8341561" cy="146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Seu aprendizado é fácil e possui uma ótima integração com páginas HTML. Sua estrutura é bem semelhante a da linguagem C, o que não a torna uma linguagem 100% nova para quem já estudou um pouco de C.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604480" y="8513968"/>
            <a:ext cx="4485653" cy="668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Um exemplo de arquivo que contém tags html e a tag &lt;?php?&gt;</a:t>
            </a:r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4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662034" y="8389860"/>
            <a:ext cx="9171690" cy="868440"/>
            <a:chOff x="0" y="0"/>
            <a:chExt cx="12228920" cy="115792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634311" y="147159"/>
              <a:ext cx="10594609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Vamos ajeitar a tabela para ficar dinâmica.</a:t>
              </a:r>
            </a:p>
          </p:txBody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351305" y="37089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5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262886" y="1028700"/>
            <a:ext cx="11762228" cy="6895606"/>
          </a:xfrm>
          <a:custGeom>
            <a:avLst/>
            <a:gdLst/>
            <a:ahLst/>
            <a:cxnLst/>
            <a:rect r="r" b="b" t="t" l="l"/>
            <a:pathLst>
              <a:path h="6895606" w="11762228">
                <a:moveTo>
                  <a:pt x="0" y="0"/>
                </a:moveTo>
                <a:lnTo>
                  <a:pt x="11762228" y="0"/>
                </a:lnTo>
                <a:lnTo>
                  <a:pt x="11762228" y="6895606"/>
                </a:lnTo>
                <a:lnTo>
                  <a:pt x="0" y="68956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fade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4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427022" y="8389860"/>
            <a:ext cx="11433957" cy="868440"/>
            <a:chOff x="0" y="0"/>
            <a:chExt cx="15245275" cy="115792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634311" y="147159"/>
              <a:ext cx="13610964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Vamos ordenar e exibir nossos dados em outra página.</a:t>
              </a:r>
            </a:p>
          </p:txBody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351305" y="37089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6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982669" y="1126053"/>
            <a:ext cx="14322663" cy="6839071"/>
          </a:xfrm>
          <a:custGeom>
            <a:avLst/>
            <a:gdLst/>
            <a:ahLst/>
            <a:cxnLst/>
            <a:rect r="r" b="b" t="t" l="l"/>
            <a:pathLst>
              <a:path h="6839071" w="14322663">
                <a:moveTo>
                  <a:pt x="0" y="0"/>
                </a:moveTo>
                <a:lnTo>
                  <a:pt x="14322662" y="0"/>
                </a:lnTo>
                <a:lnTo>
                  <a:pt x="14322662" y="6839072"/>
                </a:lnTo>
                <a:lnTo>
                  <a:pt x="0" y="68390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055882">
            <a:off x="8396196" y="-50197"/>
            <a:ext cx="1495608" cy="2547207"/>
          </a:xfrm>
          <a:custGeom>
            <a:avLst/>
            <a:gdLst/>
            <a:ahLst/>
            <a:cxnLst/>
            <a:rect r="r" b="b" t="t" l="l"/>
            <a:pathLst>
              <a:path h="2547207" w="1495608">
                <a:moveTo>
                  <a:pt x="0" y="0"/>
                </a:moveTo>
                <a:lnTo>
                  <a:pt x="1495608" y="0"/>
                </a:lnTo>
                <a:lnTo>
                  <a:pt x="1495608" y="2547208"/>
                </a:lnTo>
                <a:lnTo>
                  <a:pt x="0" y="25472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fade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-1662681" y="-6438340"/>
            <a:ext cx="13761077" cy="1415359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6679992" y="3739306"/>
            <a:ext cx="9663880" cy="2110345"/>
            <a:chOff x="0" y="0"/>
            <a:chExt cx="12885173" cy="281379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228600"/>
              <a:ext cx="12885173" cy="18378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589"/>
                </a:lnSpc>
                <a:spcBef>
                  <a:spcPct val="0"/>
                </a:spcBef>
              </a:pPr>
              <a:r>
                <a:rPr lang="en-US" sz="799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Obrigada!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085065"/>
              <a:ext cx="12885173" cy="72872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155"/>
                </a:lnSpc>
              </a:pPr>
              <a:r>
                <a:rPr lang="en-US" sz="2968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@petteleuff  |  pet.tele@gmail.com</a:t>
              </a: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1511932" y="7267791"/>
            <a:ext cx="8674222" cy="7652259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4">
            <a:alphaModFix amt="25000"/>
          </a:blip>
          <a:srcRect l="0" t="0" r="0" b="0"/>
          <a:stretch>
            <a:fillRect/>
          </a:stretch>
        </p:blipFill>
        <p:spPr>
          <a:xfrm flipH="false" flipV="false" rot="0">
            <a:off x="15141061" y="2810706"/>
            <a:ext cx="6293877" cy="5612932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5">
            <a:alphaModFix amt="25000"/>
          </a:blip>
          <a:srcRect l="0" t="0" r="0" b="0"/>
          <a:stretch>
            <a:fillRect/>
          </a:stretch>
        </p:blipFill>
        <p:spPr>
          <a:xfrm flipH="false" flipV="false" rot="-3435299">
            <a:off x="-3167656" y="638455"/>
            <a:ext cx="6335313" cy="7076795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0">
            <a:off x="3010595" y="2980176"/>
            <a:ext cx="2869475" cy="2869475"/>
          </a:xfrm>
          <a:custGeom>
            <a:avLst/>
            <a:gdLst/>
            <a:ahLst/>
            <a:cxnLst/>
            <a:rect r="r" b="b" t="t" l="l"/>
            <a:pathLst>
              <a:path h="2869475" w="2869475">
                <a:moveTo>
                  <a:pt x="0" y="0"/>
                </a:moveTo>
                <a:lnTo>
                  <a:pt x="2869475" y="0"/>
                </a:lnTo>
                <a:lnTo>
                  <a:pt x="2869475" y="2869475"/>
                </a:lnTo>
                <a:lnTo>
                  <a:pt x="0" y="28694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735286" y="8299813"/>
            <a:ext cx="14817428" cy="104330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XV Semana de Telecomunicações - Universidade Federal Fluminense</a:t>
            </a:r>
          </a:p>
          <a:p>
            <a:pPr algn="ctr">
              <a:lnSpc>
                <a:spcPts val="3920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1499434" y="6042485"/>
            <a:ext cx="5891796" cy="3543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https://github.com/luisastellet/Oficina_Setel_2024</a:t>
            </a:r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4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0445" y="4837723"/>
            <a:ext cx="6780460" cy="1756428"/>
            <a:chOff x="0" y="0"/>
            <a:chExt cx="9040614" cy="2341904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-190500"/>
              <a:ext cx="9040614" cy="1600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1511299" indent="-755650" lvl="1">
                <a:lnSpc>
                  <a:spcPts val="8399"/>
                </a:lnSpc>
                <a:spcBef>
                  <a:spcPct val="0"/>
                </a:spcBef>
                <a:buAutoNum type="arabicPeriod" startAt="1"/>
              </a:pPr>
              <a:r>
                <a:rPr lang="en-US" sz="6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 HTML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652506"/>
              <a:ext cx="9040614" cy="689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20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5482048" y="1028700"/>
            <a:ext cx="6907145" cy="868440"/>
            <a:chOff x="0" y="0"/>
            <a:chExt cx="9209527" cy="11579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7" id="7"/>
            <p:cNvSpPr txBox="true"/>
            <p:nvPr/>
          </p:nvSpPr>
          <p:spPr>
            <a:xfrm rot="0">
              <a:off x="1634311" y="147159"/>
              <a:ext cx="7575216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b="true" sz="2999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O que é o HTML?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351305" y="37089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1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5482048" y="6133678"/>
            <a:ext cx="6907145" cy="868440"/>
            <a:chOff x="0" y="0"/>
            <a:chExt cx="9209527" cy="115792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1634311" y="147159"/>
              <a:ext cx="7575216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b="true" sz="2999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Estruturação da linguagem.</a:t>
              </a: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2" id="12"/>
            <p:cNvSpPr txBox="true"/>
            <p:nvPr/>
          </p:nvSpPr>
          <p:spPr>
            <a:xfrm rot="0">
              <a:off x="351305" y="37089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2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6488599" y="1962788"/>
            <a:ext cx="3895874" cy="3408890"/>
          </a:xfrm>
          <a:custGeom>
            <a:avLst/>
            <a:gdLst/>
            <a:ahLst/>
            <a:cxnLst/>
            <a:rect r="r" b="b" t="t" l="l"/>
            <a:pathLst>
              <a:path h="3408890" w="3895874">
                <a:moveTo>
                  <a:pt x="0" y="0"/>
                </a:moveTo>
                <a:lnTo>
                  <a:pt x="3895874" y="0"/>
                </a:lnTo>
                <a:lnTo>
                  <a:pt x="3895874" y="3408890"/>
                </a:lnTo>
                <a:lnTo>
                  <a:pt x="0" y="34088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941466" y="1561678"/>
            <a:ext cx="5681412" cy="7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Uma linguagem de marcação utilizada para estruturar e formatar sites.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731632" y="7102579"/>
            <a:ext cx="10411494" cy="7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O texto é todo organizado em tags que são abertas com &lt;&gt; e fechadas com &lt;/&gt;, mas algumas não têm fechamento, como a tag &lt;img&gt;.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0941466" y="2558628"/>
            <a:ext cx="5999623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Com o HTML é possível criar seções, parágrafos, títulos, inserir imagens, criar tabelas, formulários e muito mais.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941466" y="3908003"/>
            <a:ext cx="5999623" cy="1463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A </a:t>
            </a:r>
            <a:r>
              <a:rPr lang="en-US" sz="2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página fica apenas em preto e branco, o que para o front-end não é desejável, mas essa parte é fundamental no desenvolvimento de sites.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731632" y="7966179"/>
            <a:ext cx="10411494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Deve-se seguir regras de identação durante o código e lembrar de fechar corretamente as tags, para que a página fique da forma como o desenvolvedor planejou.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25000"/>
          </a:blip>
          <a:srcRect l="0" t="0" r="0" b="0"/>
          <a:stretch>
            <a:fillRect/>
          </a:stretch>
        </p:blipFill>
        <p:spPr>
          <a:xfrm flipH="false" flipV="false" rot="3203220">
            <a:off x="10055853" y="-265970"/>
            <a:ext cx="11814494" cy="12461864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>
            <a:alphaModFix amt="25000"/>
          </a:blip>
          <a:srcRect l="0" t="0" r="0" b="0"/>
          <a:stretch>
            <a:fillRect/>
          </a:stretch>
        </p:blipFill>
        <p:spPr>
          <a:xfrm flipH="false" flipV="false" rot="-5741405">
            <a:off x="8316155" y="8504485"/>
            <a:ext cx="4865516" cy="6168780"/>
          </a:xfrm>
          <a:prstGeom prst="rect">
            <a:avLst/>
          </a:prstGeom>
        </p:spPr>
      </p:pic>
      <p:sp>
        <p:nvSpPr>
          <p:cNvPr name="Freeform 4" id="4"/>
          <p:cNvSpPr/>
          <p:nvPr/>
        </p:nvSpPr>
        <p:spPr>
          <a:xfrm flipH="false" flipV="false" rot="0">
            <a:off x="8028794" y="5646704"/>
            <a:ext cx="8811625" cy="2986174"/>
          </a:xfrm>
          <a:custGeom>
            <a:avLst/>
            <a:gdLst/>
            <a:ahLst/>
            <a:cxnLst/>
            <a:rect r="r" b="b" t="t" l="l"/>
            <a:pathLst>
              <a:path h="2986174" w="8811625">
                <a:moveTo>
                  <a:pt x="0" y="0"/>
                </a:moveTo>
                <a:lnTo>
                  <a:pt x="8811625" y="0"/>
                </a:lnTo>
                <a:lnTo>
                  <a:pt x="8811625" y="2986174"/>
                </a:lnTo>
                <a:lnTo>
                  <a:pt x="0" y="29861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76" t="-3629" r="-768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22132" y="2092263"/>
            <a:ext cx="5413789" cy="6540615"/>
          </a:xfrm>
          <a:custGeom>
            <a:avLst/>
            <a:gdLst/>
            <a:ahLst/>
            <a:cxnLst/>
            <a:rect r="r" b="b" t="t" l="l"/>
            <a:pathLst>
              <a:path h="6540615" w="5413789">
                <a:moveTo>
                  <a:pt x="0" y="0"/>
                </a:moveTo>
                <a:lnTo>
                  <a:pt x="5413789" y="0"/>
                </a:lnTo>
                <a:lnTo>
                  <a:pt x="5413789" y="6540615"/>
                </a:lnTo>
                <a:lnTo>
                  <a:pt x="0" y="65406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148" t="-8400" r="-10148" b="-840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527683" y="2088646"/>
            <a:ext cx="7551273" cy="2143587"/>
          </a:xfrm>
          <a:custGeom>
            <a:avLst/>
            <a:gdLst/>
            <a:ahLst/>
            <a:cxnLst/>
            <a:rect r="r" b="b" t="t" l="l"/>
            <a:pathLst>
              <a:path h="2143587" w="7551273">
                <a:moveTo>
                  <a:pt x="0" y="0"/>
                </a:moveTo>
                <a:lnTo>
                  <a:pt x="7551272" y="0"/>
                </a:lnTo>
                <a:lnTo>
                  <a:pt x="7551272" y="2143587"/>
                </a:lnTo>
                <a:lnTo>
                  <a:pt x="0" y="21435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5100487" y="791979"/>
            <a:ext cx="8087025" cy="742825"/>
            <a:chOff x="0" y="0"/>
            <a:chExt cx="10782700" cy="99043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95250"/>
              <a:ext cx="10782700" cy="8318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360"/>
                </a:lnSpc>
                <a:spcBef>
                  <a:spcPct val="0"/>
                </a:spcBef>
              </a:pPr>
              <a:r>
                <a:rPr lang="en-US" b="true" sz="3633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Estudando a estrutura de tabela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820769"/>
              <a:ext cx="10782700" cy="3278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1889"/>
                </a:lnSpc>
              </a:pP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2565133" y="8795618"/>
            <a:ext cx="3327788" cy="302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0"/>
              </a:lnSpc>
            </a:pPr>
            <a:r>
              <a:rPr lang="en-US" sz="16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Estrutura de uma tabela no HTML.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144000" y="4413208"/>
            <a:ext cx="6318638" cy="302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0"/>
              </a:lnSpc>
            </a:pPr>
            <a:r>
              <a:rPr lang="en-US" sz="16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Mostrando visualmente como ficaria a tabela do código anterior.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892629" y="8795618"/>
            <a:ext cx="8132008" cy="302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240"/>
              </a:lnSpc>
            </a:pPr>
            <a:r>
              <a:rPr lang="en-US" sz="16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 Exemplo de tabela que está no site do PET-Tele na página de aniversários.</a:t>
            </a: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4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000038" y="8217587"/>
            <a:ext cx="10287924" cy="868440"/>
            <a:chOff x="0" y="0"/>
            <a:chExt cx="13717233" cy="115792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634311" y="147159"/>
              <a:ext cx="12082921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Vamos montar a estruturação do nosso sumário.</a:t>
              </a:r>
            </a:p>
          </p:txBody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351305" y="37089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1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3566670" y="1204594"/>
            <a:ext cx="11154660" cy="6493774"/>
          </a:xfrm>
          <a:custGeom>
            <a:avLst/>
            <a:gdLst/>
            <a:ahLst/>
            <a:cxnLst/>
            <a:rect r="r" b="b" t="t" l="l"/>
            <a:pathLst>
              <a:path h="6493774" w="11154660">
                <a:moveTo>
                  <a:pt x="0" y="0"/>
                </a:moveTo>
                <a:lnTo>
                  <a:pt x="11154660" y="0"/>
                </a:lnTo>
                <a:lnTo>
                  <a:pt x="11154660" y="6493775"/>
                </a:lnTo>
                <a:lnTo>
                  <a:pt x="0" y="64937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-4997"/>
            </a:stretch>
          </a:blipFill>
        </p:spPr>
      </p:sp>
    </p:spTree>
  </p:cSld>
  <p:clrMapOvr>
    <a:masterClrMapping/>
  </p:clrMapOvr>
  <p:transition spd="slow">
    <p:fade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4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58956" y="1028700"/>
            <a:ext cx="11602539" cy="6693081"/>
          </a:xfrm>
          <a:custGeom>
            <a:avLst/>
            <a:gdLst/>
            <a:ahLst/>
            <a:cxnLst/>
            <a:rect r="r" b="b" t="t" l="l"/>
            <a:pathLst>
              <a:path h="6693081" w="11602539">
                <a:moveTo>
                  <a:pt x="0" y="0"/>
                </a:moveTo>
                <a:lnTo>
                  <a:pt x="11602539" y="0"/>
                </a:lnTo>
                <a:lnTo>
                  <a:pt x="11602539" y="6693081"/>
                </a:lnTo>
                <a:lnTo>
                  <a:pt x="0" y="66930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9" t="0" r="-40057" b="-5448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324549" y="8217587"/>
            <a:ext cx="9638901" cy="868440"/>
            <a:chOff x="0" y="0"/>
            <a:chExt cx="12851868" cy="115792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1634311" y="147159"/>
              <a:ext cx="11217557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Vamos montar a estruturação do nosso site.</a:t>
              </a:r>
            </a:p>
          </p:txBody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6" id="6"/>
            <p:cNvSpPr txBox="true"/>
            <p:nvPr/>
          </p:nvSpPr>
          <p:spPr>
            <a:xfrm rot="0">
              <a:off x="351305" y="37089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2</a:t>
              </a:r>
            </a:p>
          </p:txBody>
        </p:sp>
      </p:grpSp>
    </p:spTree>
  </p:cSld>
  <p:clrMapOvr>
    <a:masterClrMapping/>
  </p:clrMapOvr>
  <p:transition spd="slow">
    <p:fade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4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82048" y="704188"/>
            <a:ext cx="6907145" cy="868440"/>
            <a:chOff x="0" y="0"/>
            <a:chExt cx="9209527" cy="11579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" id="4"/>
            <p:cNvSpPr txBox="true"/>
            <p:nvPr/>
          </p:nvSpPr>
          <p:spPr>
            <a:xfrm rot="0">
              <a:off x="1634311" y="147159"/>
              <a:ext cx="7575216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b="true" sz="2999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O que é o CSS?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351305" y="37089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1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923981" y="4678047"/>
            <a:ext cx="3126964" cy="1756428"/>
            <a:chOff x="0" y="0"/>
            <a:chExt cx="4169286" cy="2341904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90500"/>
              <a:ext cx="4169286" cy="1600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399"/>
                </a:lnSpc>
              </a:pPr>
              <a:r>
                <a:rPr lang="en-US" sz="6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2. CSS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652506"/>
              <a:ext cx="4169286" cy="689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6589927" y="1467853"/>
            <a:ext cx="9065526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Um conjunto de regras que definirá o estilo de uma página web.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6589927" y="3139867"/>
            <a:ext cx="10484172" cy="406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As classes são estilizadas com .classe e os ids com #id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589927" y="3679825"/>
            <a:ext cx="10669373" cy="7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Primeiro colocamos o seletor (elemento html, classe, id), depois dentro das chaves colocamos as propriedades e seus valores, todos separados por ponto e vírgula.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589927" y="1952417"/>
            <a:ext cx="10484172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As classes e ids atribuídas às tags no arquivo html podem facilitar a estilização, uma vez que é possível estilizar todos os elementos de uma mesma tag, de uma mesma classe, ou de um mesmo id.  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9724663" y="5143500"/>
            <a:ext cx="4214702" cy="4095750"/>
          </a:xfrm>
          <a:custGeom>
            <a:avLst/>
            <a:gdLst/>
            <a:ahLst/>
            <a:cxnLst/>
            <a:rect r="r" b="b" t="t" l="l"/>
            <a:pathLst>
              <a:path h="4095750" w="4214702">
                <a:moveTo>
                  <a:pt x="0" y="0"/>
                </a:moveTo>
                <a:lnTo>
                  <a:pt x="4214701" y="0"/>
                </a:lnTo>
                <a:lnTo>
                  <a:pt x="4214701" y="4095750"/>
                </a:lnTo>
                <a:lnTo>
                  <a:pt x="0" y="4095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323" t="-31848" r="-20323" b="-23359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8911027" y="9353550"/>
            <a:ext cx="5841973" cy="302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Exemplo de código CSS.</a:t>
            </a: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4E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086921" y="5355979"/>
            <a:ext cx="7956132" cy="2810311"/>
          </a:xfrm>
          <a:custGeom>
            <a:avLst/>
            <a:gdLst/>
            <a:ahLst/>
            <a:cxnLst/>
            <a:rect r="r" b="b" t="t" l="l"/>
            <a:pathLst>
              <a:path h="2810311" w="7956132">
                <a:moveTo>
                  <a:pt x="0" y="0"/>
                </a:moveTo>
                <a:lnTo>
                  <a:pt x="7956131" y="0"/>
                </a:lnTo>
                <a:lnTo>
                  <a:pt x="7956131" y="2810311"/>
                </a:lnTo>
                <a:lnTo>
                  <a:pt x="0" y="28103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252784" y="4999546"/>
            <a:ext cx="4214702" cy="4017138"/>
          </a:xfrm>
          <a:custGeom>
            <a:avLst/>
            <a:gdLst/>
            <a:ahLst/>
            <a:cxnLst/>
            <a:rect r="r" b="b" t="t" l="l"/>
            <a:pathLst>
              <a:path h="4017138" w="4214702">
                <a:moveTo>
                  <a:pt x="0" y="0"/>
                </a:moveTo>
                <a:lnTo>
                  <a:pt x="4214702" y="0"/>
                </a:lnTo>
                <a:lnTo>
                  <a:pt x="4214702" y="4017138"/>
                </a:lnTo>
                <a:lnTo>
                  <a:pt x="0" y="40171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323" t="-34428" r="-20323" b="-2381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52784" y="1885281"/>
            <a:ext cx="12790268" cy="2062431"/>
          </a:xfrm>
          <a:custGeom>
            <a:avLst/>
            <a:gdLst/>
            <a:ahLst/>
            <a:cxnLst/>
            <a:rect r="r" b="b" t="t" l="l"/>
            <a:pathLst>
              <a:path h="2062431" w="12790268">
                <a:moveTo>
                  <a:pt x="0" y="0"/>
                </a:moveTo>
                <a:lnTo>
                  <a:pt x="12790268" y="0"/>
                </a:lnTo>
                <a:lnTo>
                  <a:pt x="12790268" y="2062431"/>
                </a:lnTo>
                <a:lnTo>
                  <a:pt x="0" y="20624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9144000" y="8252015"/>
            <a:ext cx="5841973" cy="302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Resultado da união do HTML com o CSS.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726932" y="4078162"/>
            <a:ext cx="5841973" cy="302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Parte do código HTML.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44948" y="9102409"/>
            <a:ext cx="5841973" cy="302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Parte do código CSS.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5079713" y="671512"/>
            <a:ext cx="9136410" cy="58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b="true" sz="2999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Exemplo de aplicação do HTML com o CSS :</a:t>
            </a: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CF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75588" y="779680"/>
            <a:ext cx="9264240" cy="868440"/>
            <a:chOff x="0" y="0"/>
            <a:chExt cx="12352319" cy="1157920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1634311" y="147159"/>
              <a:ext cx="10718008" cy="730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b="true" sz="2999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A implementação do CSS no código:</a:t>
              </a:r>
            </a:p>
          </p:txBody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24235" cy="1157920"/>
            </a:xfrm>
            <a:custGeom>
              <a:avLst/>
              <a:gdLst/>
              <a:ahLst/>
              <a:cxnLst/>
              <a:rect r="r" b="b" t="t" l="l"/>
              <a:pathLst>
                <a:path h="1157920" w="1124235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5" id="5"/>
            <p:cNvSpPr txBox="true"/>
            <p:nvPr/>
          </p:nvSpPr>
          <p:spPr>
            <a:xfrm rot="0">
              <a:off x="351305" y="370892"/>
              <a:ext cx="421625" cy="349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b="true" sz="1400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2</a:t>
              </a: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2533219" y="7429136"/>
            <a:ext cx="5269308" cy="853638"/>
          </a:xfrm>
          <a:custGeom>
            <a:avLst/>
            <a:gdLst/>
            <a:ahLst/>
            <a:cxnLst/>
            <a:rect r="r" b="b" t="t" l="l"/>
            <a:pathLst>
              <a:path h="853638" w="5269308">
                <a:moveTo>
                  <a:pt x="0" y="0"/>
                </a:moveTo>
                <a:lnTo>
                  <a:pt x="5269309" y="0"/>
                </a:lnTo>
                <a:lnTo>
                  <a:pt x="5269309" y="853638"/>
                </a:lnTo>
                <a:lnTo>
                  <a:pt x="0" y="853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840" t="-140458" r="-14573" b="-125159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986601" y="1822766"/>
            <a:ext cx="4362545" cy="4135398"/>
          </a:xfrm>
          <a:custGeom>
            <a:avLst/>
            <a:gdLst/>
            <a:ahLst/>
            <a:cxnLst/>
            <a:rect r="r" b="b" t="t" l="l"/>
            <a:pathLst>
              <a:path h="4135398" w="4362545">
                <a:moveTo>
                  <a:pt x="0" y="0"/>
                </a:moveTo>
                <a:lnTo>
                  <a:pt x="4362545" y="0"/>
                </a:lnTo>
                <a:lnTo>
                  <a:pt x="4362545" y="4135398"/>
                </a:lnTo>
                <a:lnTo>
                  <a:pt x="0" y="41353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988" t="-15226" r="-16098" b="-18740"/>
            </a:stretch>
          </a:blipFill>
        </p:spPr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6">
            <a:alphaModFix amt="25000"/>
          </a:blip>
          <a:srcRect l="0" t="0" r="0" b="0"/>
          <a:stretch>
            <a:fillRect/>
          </a:stretch>
        </p:blipFill>
        <p:spPr>
          <a:xfrm flipH="false" flipV="false" rot="3203220">
            <a:off x="10055853" y="-265970"/>
            <a:ext cx="11814494" cy="12461864"/>
          </a:xfrm>
          <a:prstGeom prst="rect">
            <a:avLst/>
          </a:prstGeom>
        </p:spPr>
      </p:pic>
      <p:sp>
        <p:nvSpPr>
          <p:cNvPr name="Freeform 9" id="9"/>
          <p:cNvSpPr/>
          <p:nvPr/>
        </p:nvSpPr>
        <p:spPr>
          <a:xfrm flipH="false" flipV="false" rot="0">
            <a:off x="11671070" y="1822766"/>
            <a:ext cx="4443846" cy="6412537"/>
          </a:xfrm>
          <a:custGeom>
            <a:avLst/>
            <a:gdLst/>
            <a:ahLst/>
            <a:cxnLst/>
            <a:rect r="r" b="b" t="t" l="l"/>
            <a:pathLst>
              <a:path h="6412537" w="4443846">
                <a:moveTo>
                  <a:pt x="0" y="0"/>
                </a:moveTo>
                <a:lnTo>
                  <a:pt x="4443845" y="0"/>
                </a:lnTo>
                <a:lnTo>
                  <a:pt x="4443845" y="6412537"/>
                </a:lnTo>
                <a:lnTo>
                  <a:pt x="0" y="64125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5055" t="-10910" r="-15137" b="-11909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342784" y="6101039"/>
            <a:ext cx="7650179" cy="7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Estilo inline, declara as configurações de estilo dentro das próprias tags.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342784" y="8421605"/>
            <a:ext cx="7650179" cy="7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Estilo externo, cria-se um documento style.css que une todas as configurações de estilo (recomendável).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39827" y="8421605"/>
            <a:ext cx="7464979" cy="758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Estilo interno, dentro do &lt;head&gt; inclui-se a tag &lt;style&gt;, onde é possível fazer as configurações de estilo.</a:t>
            </a:r>
          </a:p>
        </p:txBody>
      </p:sp>
      <p:pic>
        <p:nvPicPr>
          <p:cNvPr name="Picture 13" id="13"/>
          <p:cNvPicPr>
            <a:picLocks noChangeAspect="true"/>
          </p:cNvPicPr>
          <p:nvPr/>
        </p:nvPicPr>
        <p:blipFill>
          <a:blip r:embed="rId8">
            <a:alphaModFix amt="25000"/>
          </a:blip>
          <a:srcRect l="0" t="0" r="0" b="0"/>
          <a:stretch>
            <a:fillRect/>
          </a:stretch>
        </p:blipFill>
        <p:spPr>
          <a:xfrm flipH="false" flipV="false" rot="-5741405">
            <a:off x="8316155" y="8504485"/>
            <a:ext cx="4865516" cy="616878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EFE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908488" y="3047799"/>
            <a:ext cx="5885370" cy="4820067"/>
          </a:xfrm>
          <a:custGeom>
            <a:avLst/>
            <a:gdLst/>
            <a:ahLst/>
            <a:cxnLst/>
            <a:rect r="r" b="b" t="t" l="l"/>
            <a:pathLst>
              <a:path h="4820067" w="5885370">
                <a:moveTo>
                  <a:pt x="0" y="0"/>
                </a:moveTo>
                <a:lnTo>
                  <a:pt x="5885370" y="0"/>
                </a:lnTo>
                <a:lnTo>
                  <a:pt x="5885370" y="4820067"/>
                </a:lnTo>
                <a:lnTo>
                  <a:pt x="0" y="48200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302" t="-18035" r="-14302" b="-1803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19664" y="2914449"/>
            <a:ext cx="5681412" cy="5810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b="true" sz="2999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Pra que serve?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654223" y="1291371"/>
            <a:ext cx="6473981" cy="1756428"/>
            <a:chOff x="0" y="0"/>
            <a:chExt cx="8631974" cy="234190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190500"/>
              <a:ext cx="8631974" cy="1600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399"/>
                </a:lnSpc>
              </a:pPr>
              <a:r>
                <a:rPr lang="en-US" sz="6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Media Queries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652506"/>
              <a:ext cx="8631974" cy="6893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2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1940027" y="3870369"/>
            <a:ext cx="7856643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Serve para garantir responsividade para o site, que significa que o site funciona bem em vários tamanhos diferentes de tela.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940027" y="5235608"/>
            <a:ext cx="7856643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Pensando na responsividade, adicionamos algumas configurações a mais no arquivo de estilo especificando o que deve ocorrer em tamanhos específicos de tela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940027" y="6604033"/>
            <a:ext cx="7856643" cy="1111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Lembre-se que as configurações gerais ainda existirão, mas serão unidas às configurações adicionadas com o comando @media.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930186" y="7978846"/>
            <a:ext cx="5841973" cy="578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Exemplo de trecho de código que utiliza a tag @media para responsividade.</a:t>
            </a:r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DAFx5aRiWCk</dc:identifier>
  <dcterms:modified xsi:type="dcterms:W3CDTF">2011-08-01T06:04:30Z</dcterms:modified>
  <cp:revision>1</cp:revision>
  <dc:title>PET-Tele - Luisa Muniz Stellet - Slides</dc:title>
</cp:coreProperties>
</file>